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56" r:id="rId2"/>
    <p:sldId id="260" r:id="rId3"/>
    <p:sldId id="366" r:id="rId4"/>
    <p:sldId id="365" r:id="rId5"/>
    <p:sldId id="360" r:id="rId6"/>
    <p:sldId id="367" r:id="rId7"/>
    <p:sldId id="351" r:id="rId8"/>
    <p:sldId id="369" r:id="rId9"/>
    <p:sldId id="3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07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EC4FC-6B3A-4959-8CDE-E361AFAC49E7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91B6E-615E-4E17-B61B-A6C2616E4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91B6E-615E-4E17-B61B-A6C2616E417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91B6E-615E-4E17-B61B-A6C2616E417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8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91B6E-615E-4E17-B61B-A6C2616E417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55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91B6E-615E-4E17-B61B-A6C2616E417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37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uprarchives.midural.ru/article/show/id/102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hyperlink" Target="https://uprarchives.midural.ru/article/show/id/1006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prarchives.midural.ru/article/show/id/1005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4928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24936" cy="5400600"/>
          </a:xfrm>
          <a:solidFill>
            <a:schemeClr val="tx2">
              <a:alpha val="88000"/>
            </a:schemeClr>
          </a:solidFill>
        </p:spPr>
        <p:txBody>
          <a:bodyPr vert="horz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Актуальные проблемы соблюдения обязательных требований законодательства </a:t>
            </a:r>
          </a:p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сфере архивного дела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6093296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b="1" cap="all" dirty="0">
                <a:solidFill>
                  <a:prstClr val="white"/>
                </a:solidFill>
                <a:latin typeface="Liberation Serif" pitchFamily="18" charset="0"/>
                <a:ea typeface="+mj-ea"/>
                <a:cs typeface="+mj-cs"/>
              </a:rPr>
              <a:t>Екатеринбург</a:t>
            </a:r>
            <a:br>
              <a:rPr lang="ru-RU" b="1" cap="all" dirty="0">
                <a:solidFill>
                  <a:prstClr val="white"/>
                </a:solidFill>
                <a:latin typeface="Liberation Serif" pitchFamily="18" charset="0"/>
                <a:ea typeface="+mj-ea"/>
                <a:cs typeface="+mj-cs"/>
              </a:rPr>
            </a:br>
            <a:r>
              <a:rPr lang="ru-RU" b="1" cap="all" dirty="0">
                <a:solidFill>
                  <a:prstClr val="white"/>
                </a:solidFill>
                <a:latin typeface="Liberation Serif" pitchFamily="18" charset="0"/>
                <a:ea typeface="+mj-ea"/>
                <a:cs typeface="+mj-cs"/>
              </a:rPr>
              <a:t>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122413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Liberation Serif" pitchFamily="18" charset="0"/>
                <a:cs typeface="Arial" panose="020B0604020202020204" pitchFamily="34" charset="0"/>
              </a:rPr>
              <a:t>НОРМАТИВНЫЕ ПРАВОВЫЕ АКТЫ 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Государственном контроле за соблюдением законодательства об архивном деле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4896544"/>
          </a:xfrm>
          <a:solidFill>
            <a:schemeClr val="tx2"/>
          </a:solidFill>
        </p:spPr>
        <p:txBody>
          <a:bodyPr>
            <a:normAutofit fontScale="85000" lnSpcReduction="10000"/>
          </a:bodyPr>
          <a:lstStyle/>
          <a:p>
            <a:pPr indent="-514350" algn="l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q"/>
              <a:defRPr/>
            </a:pPr>
            <a:endParaRPr lang="ru-RU" sz="2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indent="-514350" algn="l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q"/>
              <a:defRPr/>
            </a:pPr>
            <a:endParaRPr lang="ru-RU" sz="2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indent="-514350" algn="just"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ea typeface="Liberation Serif" pitchFamily="18" charset="0"/>
                <a:cs typeface="Arial" panose="020B0604020202020204" pitchFamily="34" charset="0"/>
              </a:rPr>
              <a:t>Федеральный закон от 22 октября 2004 года №125-ФЗ </a:t>
            </a: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ea typeface="Liberation Serif" pitchFamily="18" charset="0"/>
                <a:cs typeface="Arial" panose="020B0604020202020204" pitchFamily="34" charset="0"/>
              </a:rPr>
              <a:t>«Об архивном деле в Российской Федерации»</a:t>
            </a:r>
          </a:p>
          <a:p>
            <a:pPr algn="just">
              <a:spcAft>
                <a:spcPct val="0"/>
              </a:spcAft>
              <a:defRPr/>
            </a:pPr>
            <a:endParaRPr lang="ru-RU" sz="2500" dirty="0">
              <a:solidFill>
                <a:schemeClr val="bg1"/>
              </a:solidFill>
              <a:latin typeface="Arial" panose="020B0604020202020204" pitchFamily="34" charset="0"/>
              <a:ea typeface="Liberation Serif" pitchFamily="18" charset="0"/>
              <a:cs typeface="Arial" panose="020B0604020202020204" pitchFamily="34" charset="0"/>
            </a:endParaRPr>
          </a:p>
          <a:p>
            <a:pPr indent="-514350" algn="just"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ea typeface="Liberation Serif" pitchFamily="18" charset="0"/>
                <a:cs typeface="Arial" panose="020B0604020202020204" pitchFamily="34" charset="0"/>
              </a:rPr>
              <a:t>Федеральный закон от 31 июля 2020 г. </a:t>
            </a:r>
          </a:p>
          <a:p>
            <a:pPr algn="just">
              <a:spcAft>
                <a:spcPct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ea typeface="Liberation Serif" pitchFamily="18" charset="0"/>
                <a:cs typeface="Arial" panose="020B0604020202020204" pitchFamily="34" charset="0"/>
              </a:rPr>
              <a:t>№248-ФЗ </a:t>
            </a: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ea typeface="Liberation Serif" pitchFamily="18" charset="0"/>
                <a:cs typeface="Arial" panose="020B0604020202020204" pitchFamily="34" charset="0"/>
              </a:rPr>
              <a:t>«О государственном контроле </a:t>
            </a:r>
          </a:p>
          <a:p>
            <a:pPr algn="just">
              <a:spcAft>
                <a:spcPct val="0"/>
              </a:spcAft>
              <a:defRPr/>
            </a:pP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ea typeface="Liberation Serif" pitchFamily="18" charset="0"/>
                <a:cs typeface="Arial" panose="020B0604020202020204" pitchFamily="34" charset="0"/>
              </a:rPr>
              <a:t>(надзоре) и муниципальном контроле в</a:t>
            </a:r>
          </a:p>
          <a:p>
            <a:pPr algn="just">
              <a:spcAft>
                <a:spcPct val="0"/>
              </a:spcAft>
              <a:defRPr/>
            </a:pP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ea typeface="Liberation Serif" pitchFamily="18" charset="0"/>
                <a:cs typeface="Arial" panose="020B0604020202020204" pitchFamily="34" charset="0"/>
              </a:rPr>
              <a:t> Российской Федерации»</a:t>
            </a:r>
          </a:p>
          <a:p>
            <a:pPr algn="just">
              <a:spcAft>
                <a:spcPct val="0"/>
              </a:spcAft>
              <a:defRPr/>
            </a:pPr>
            <a:endParaRPr lang="ru-RU" sz="2500" dirty="0">
              <a:solidFill>
                <a:schemeClr val="bg1"/>
              </a:solidFill>
              <a:latin typeface="Arial" panose="020B0604020202020204" pitchFamily="34" charset="0"/>
              <a:ea typeface="Liberation Serif" pitchFamily="18" charset="0"/>
              <a:cs typeface="Arial" panose="020B0604020202020204" pitchFamily="34" charset="0"/>
            </a:endParaRPr>
          </a:p>
          <a:p>
            <a:pPr indent="-514350" algn="just"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ea typeface="Liberation Serif" pitchFamily="18" charset="0"/>
                <a:cs typeface="Arial" panose="020B0604020202020204" pitchFamily="34" charset="0"/>
              </a:rPr>
              <a:t>Постановление Правительства Свердловской области от 8 сентября 2021 г. № 563-ПП </a:t>
            </a: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ea typeface="Liberation Serif" pitchFamily="18" charset="0"/>
                <a:cs typeface="Arial" panose="020B0604020202020204" pitchFamily="34" charset="0"/>
              </a:rPr>
              <a:t>«О региональном государственном контроле (надзоре) за соблюдением законодательства об архивном деле на территории Свердловской области»</a:t>
            </a:r>
            <a:endParaRPr lang="ru-RU" altLang="ru-RU" sz="2500" dirty="0">
              <a:sym typeface="Libre Baskerville" charset="0"/>
            </a:endParaRPr>
          </a:p>
          <a:p>
            <a:endParaRPr lang="ru-RU" dirty="0"/>
          </a:p>
        </p:txBody>
      </p:sp>
      <p:pic>
        <p:nvPicPr>
          <p:cNvPr id="4" name="Рисунок 3">
            <a:hlinkClick r:id="rId2"/>
            <a:extLst>
              <a:ext uri="{FF2B5EF4-FFF2-40B4-BE49-F238E27FC236}">
                <a16:creationId xmlns:a16="http://schemas.microsoft.com/office/drawing/2014/main" id="{82391331-8542-4491-9955-D014F6CEB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2924944"/>
            <a:ext cx="1778124" cy="17781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96F520EB-36C8-4412-A63C-9A322B1DFF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                                   </a:t>
            </a:r>
          </a:p>
        </p:txBody>
      </p:sp>
      <p:pic>
        <p:nvPicPr>
          <p:cNvPr id="11" name="Рисунок 10">
            <a:hlinkClick r:id="rId2"/>
            <a:extLst>
              <a:ext uri="{FF2B5EF4-FFF2-40B4-BE49-F238E27FC236}">
                <a16:creationId xmlns:a16="http://schemas.microsoft.com/office/drawing/2014/main" id="{6B52264A-519B-40ED-BCC3-4FECCDA51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6013"/>
            <a:ext cx="1461020" cy="14610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4230C1-FE7C-40FC-8B0D-EDF707213E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45740"/>
            <a:ext cx="3168352" cy="78335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2CA8FF7-D06B-4931-AF3F-8BD4CB848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8" y="71329"/>
            <a:ext cx="4574830" cy="34860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7A4F699-6064-4BF1-97CD-DDC3AB14A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1658573"/>
            <a:ext cx="4646838" cy="506976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CA51C0F-A15F-4F42-83D9-892918831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2692" y="3717196"/>
            <a:ext cx="2094777" cy="203891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EAF48E6-99DC-4251-AC85-E29E6E6B6C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" y="4042317"/>
            <a:ext cx="1617317" cy="138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6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56" y="116632"/>
            <a:ext cx="8964488" cy="43204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Liberation Serif" pitchFamily="18" charset="0"/>
                <a:cs typeface="Arial" panose="020B0604020202020204" pitchFamily="34" charset="0"/>
              </a:rPr>
              <a:t>ОБЯЗАТЕЛЬНЫЕ ТРЕБОВАНИЯ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3BF434-1503-4100-81A1-7D5E7CEC6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5" y="620688"/>
            <a:ext cx="8964487" cy="547260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17657E-CED4-443B-8173-7D247399E60D}"/>
              </a:ext>
            </a:extLst>
          </p:cNvPr>
          <p:cNvSpPr/>
          <p:nvPr/>
        </p:nvSpPr>
        <p:spPr>
          <a:xfrm>
            <a:off x="89755" y="6237312"/>
            <a:ext cx="8964489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2227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Приказ Федерального архивного агентства от 13.02.2024 г. № 19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1256F3AF-1F07-4813-9429-FDD9926B22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11869"/>
            <a:ext cx="1152128" cy="115212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76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43204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Liberation Serif" pitchFamily="18" charset="0"/>
                <a:cs typeface="Arial" panose="020B0604020202020204" pitchFamily="34" charset="0"/>
              </a:rPr>
              <a:t>Индикаторы риска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CABC73-2BB3-4D17-B0C6-CE9743810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8928992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tch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8784976" cy="5760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576064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ru-RU" altLang="ru-RU" sz="2800" b="1" dirty="0">
                <a:solidFill>
                  <a:schemeClr val="bg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Профилактика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1520" y="3935804"/>
            <a:ext cx="5616624" cy="244552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телефону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посредством видео-конференц-связи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личном приеме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проведения профилактического мероприятия, контрольного (надзорного) мероприятия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письменно</a:t>
            </a:r>
          </a:p>
        </p:txBody>
      </p:sp>
      <p:sp>
        <p:nvSpPr>
          <p:cNvPr id="7" name="Скругленный прямоугольник 18">
            <a:extLst>
              <a:ext uri="{FF2B5EF4-FFF2-40B4-BE49-F238E27FC236}">
                <a16:creationId xmlns:a16="http://schemas.microsoft.com/office/drawing/2014/main" id="{50B42DF0-B683-433F-B672-28BBBB327494}"/>
              </a:ext>
            </a:extLst>
          </p:cNvPr>
          <p:cNvSpPr/>
          <p:nvPr/>
        </p:nvSpPr>
        <p:spPr>
          <a:xfrm>
            <a:off x="251519" y="908720"/>
            <a:ext cx="8640959" cy="288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производится по адресу: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Екатеринбург, пл. Октябрьская, дом 3, кабинет 557.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работы: в рабочие дни с 8-30 часов до 17-00 часов. Обеденный перерыв с 13-00 часов до 13-30 часов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Liberation Serif" pitchFamily="18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1EB9C4-293E-4CDF-BFAC-4C5F95A18A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4144" y="4005064"/>
            <a:ext cx="29276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9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tch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8784976" cy="5760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576064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ru-RU" altLang="ru-RU" sz="2800" b="1" dirty="0">
                <a:solidFill>
                  <a:schemeClr val="bg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Профилактика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512" y="2708920"/>
            <a:ext cx="5112568" cy="381642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проводится: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отношении контролируемых лиц, 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приступающих к осуществлению деятельности 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отношении 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контроля, отнесенных к категориям 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значительного риска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Контролируемое лицо 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вправе по своему желанию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обратиться в контрольный (надзорный) орган с заявлением о проведении профилактического визита</a:t>
            </a:r>
          </a:p>
        </p:txBody>
      </p:sp>
      <p:sp>
        <p:nvSpPr>
          <p:cNvPr id="7" name="Скругленный прямоугольник 18">
            <a:extLst>
              <a:ext uri="{FF2B5EF4-FFF2-40B4-BE49-F238E27FC236}">
                <a16:creationId xmlns:a16="http://schemas.microsoft.com/office/drawing/2014/main" id="{50B42DF0-B683-433F-B672-28BBBB327494}"/>
              </a:ext>
            </a:extLst>
          </p:cNvPr>
          <p:cNvSpPr/>
          <p:nvPr/>
        </p:nvSpPr>
        <p:spPr>
          <a:xfrm>
            <a:off x="251519" y="908720"/>
            <a:ext cx="8640959" cy="165618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ПРОФИЛАКТИЧЕСКИЙ ВИЗИТ 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профилактическое мероприятие, которое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 в форме 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профилактической беседы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по месту осуществления деятельности контролируемого лица либо путем использования видео-конференц-связи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E8C40A-9526-4866-B266-FDFCE6824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034" y="2708920"/>
            <a:ext cx="3528390" cy="381642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E77429-4C0A-4052-869D-DFCE63853350}"/>
              </a:ext>
            </a:extLst>
          </p:cNvPr>
          <p:cNvSpPr/>
          <p:nvPr/>
        </p:nvSpPr>
        <p:spPr>
          <a:xfrm>
            <a:off x="5512138" y="2780928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Возможность оценить проведенный профилактический визит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B24B50-E06C-4C35-AA15-2A6C0EEA3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3704258"/>
            <a:ext cx="3282266" cy="25330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576064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chemeClr val="bg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Типичные нарушения</a:t>
            </a:r>
            <a:endParaRPr lang="ru-RU" altLang="ru-RU" sz="2800" b="1" dirty="0">
              <a:solidFill>
                <a:schemeClr val="bg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  <a:sym typeface="Libre Baskerville" charset="0"/>
            </a:endParaRPr>
          </a:p>
        </p:txBody>
      </p:sp>
      <p:sp>
        <p:nvSpPr>
          <p:cNvPr id="7" name="Скругленный прямоугольник 18">
            <a:extLst>
              <a:ext uri="{FF2B5EF4-FFF2-40B4-BE49-F238E27FC236}">
                <a16:creationId xmlns:a16="http://schemas.microsoft.com/office/drawing/2014/main" id="{50B42DF0-B683-433F-B672-28BBBB327494}"/>
              </a:ext>
            </a:extLst>
          </p:cNvPr>
          <p:cNvSpPr/>
          <p:nvPr/>
        </p:nvSpPr>
        <p:spPr>
          <a:xfrm>
            <a:off x="179512" y="908720"/>
            <a:ext cx="8784975" cy="266429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lnSpc>
                <a:spcPct val="150000"/>
              </a:lnSpc>
              <a:buAutoNum type="arabicPeriod"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архива (архивохранилища).</a:t>
            </a:r>
          </a:p>
          <a:p>
            <a:pPr algn="ctr">
              <a:lnSpc>
                <a:spcPct val="150000"/>
              </a:lnSpc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Отсутствия необходимых организационно-правовых документов.</a:t>
            </a:r>
          </a:p>
          <a:p>
            <a:pPr algn="ctr">
              <a:lnSpc>
                <a:spcPct val="150000"/>
              </a:lnSpc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Нарушение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хранения.</a:t>
            </a:r>
          </a:p>
          <a:p>
            <a:pPr algn="ctr">
              <a:lnSpc>
                <a:spcPct val="150000"/>
              </a:lnSpc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Нарушения учета документов.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544" y="3861048"/>
            <a:ext cx="4320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КоАП РФ Статья 13.20. Нарушение правил хранения, комплектования, учета или использования архивных документов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1999" y="4784378"/>
            <a:ext cx="4464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КоАП РФ Статья 13.25. Нарушение требований законодательства о хранении документов и информации, содержащейся в информационных системах</a:t>
            </a:r>
          </a:p>
        </p:txBody>
      </p:sp>
    </p:spTree>
    <p:extLst>
      <p:ext uri="{BB962C8B-B14F-4D97-AF65-F5344CB8AC3E}">
        <p14:creationId xmlns:p14="http://schemas.microsoft.com/office/powerpoint/2010/main" val="207547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tch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8784976" cy="5760640"/>
          </a:xfrm>
          <a:prstGeom prst="rect">
            <a:avLst/>
          </a:prstGeom>
        </p:spPr>
      </p:pic>
      <p:sp>
        <p:nvSpPr>
          <p:cNvPr id="7" name="Скругленный прямоугольник 18">
            <a:extLst>
              <a:ext uri="{FF2B5EF4-FFF2-40B4-BE49-F238E27FC236}">
                <a16:creationId xmlns:a16="http://schemas.microsoft.com/office/drawing/2014/main" id="{50B42DF0-B683-433F-B672-28BBBB327494}"/>
              </a:ext>
            </a:extLst>
          </p:cNvPr>
          <p:cNvSpPr/>
          <p:nvPr/>
        </p:nvSpPr>
        <p:spPr>
          <a:xfrm>
            <a:off x="179512" y="2384884"/>
            <a:ext cx="8784976" cy="252028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altLang="ru-RU" sz="4000" b="1" dirty="0" smtClean="0">
                <a:solidFill>
                  <a:schemeClr val="bg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СПАСИБО ЗА ВНИМАНИЕ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73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</TotalTime>
  <Words>215</Words>
  <Application>Microsoft Office PowerPoint</Application>
  <PresentationFormat>Экран (4:3)</PresentationFormat>
  <Paragraphs>47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Liberation Serif</vt:lpstr>
      <vt:lpstr>Libre Baskerville</vt:lpstr>
      <vt:lpstr>Tw Cen MT</vt:lpstr>
      <vt:lpstr>Wingdings</vt:lpstr>
      <vt:lpstr>Wingdings 2</vt:lpstr>
      <vt:lpstr>Обычная</vt:lpstr>
      <vt:lpstr>Презентация PowerPoint</vt:lpstr>
      <vt:lpstr>НОРМАТИВНЫЕ ПРАВОВЫЕ АКТЫ О Государственном контроле за соблюдением законодательства об архивном деле</vt:lpstr>
      <vt:lpstr>Презентация PowerPoint</vt:lpstr>
      <vt:lpstr>ОБЯЗАТЕЛЬНЫЕ ТРЕБОВАНИЯ</vt:lpstr>
      <vt:lpstr>Индикаторы риска</vt:lpstr>
      <vt:lpstr>Профилактика</vt:lpstr>
      <vt:lpstr>Профилактика</vt:lpstr>
      <vt:lpstr>Типичные нарушения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Екатеринбург 2019</dc:title>
  <dc:creator>Acer</dc:creator>
  <cp:lastModifiedBy>Хвастунов Константин Валерьевич</cp:lastModifiedBy>
  <cp:revision>292</cp:revision>
  <dcterms:created xsi:type="dcterms:W3CDTF">2019-03-20T07:52:57Z</dcterms:created>
  <dcterms:modified xsi:type="dcterms:W3CDTF">2024-05-22T06:11:59Z</dcterms:modified>
</cp:coreProperties>
</file>